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90" r:id="rId5"/>
    <p:sldId id="414" r:id="rId6"/>
    <p:sldId id="424" r:id="rId7"/>
    <p:sldId id="426" r:id="rId8"/>
    <p:sldId id="423" r:id="rId9"/>
    <p:sldId id="411" r:id="rId10"/>
    <p:sldId id="425" r:id="rId11"/>
    <p:sldId id="305" r:id="rId12"/>
  </p:sldIdLst>
  <p:sldSz cx="12192000" cy="6858000"/>
  <p:notesSz cx="12192000" cy="6858000"/>
  <p:custDataLst>
    <p:tags r:id="rId1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8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61" autoAdjust="0"/>
  </p:normalViewPr>
  <p:slideViewPr>
    <p:cSldViewPr showGuides="1">
      <p:cViewPr varScale="1">
        <p:scale>
          <a:sx n="86" d="100"/>
          <a:sy n="86" d="100"/>
        </p:scale>
        <p:origin x="681" y="80"/>
      </p:cViewPr>
      <p:guideLst>
        <p:guide orient="horz" pos="3018"/>
        <p:guide pos="21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2E6B-72CE-4813-9DB4-657C36CAFC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15.png"/><Relationship Id="rId14" Type="http://schemas.openxmlformats.org/officeDocument/2006/relationships/image" Target="../media/image14.jpeg"/><Relationship Id="rId13" Type="http://schemas.openxmlformats.org/officeDocument/2006/relationships/image" Target="../media/image13.pn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4.xml"/><Relationship Id="rId14" Type="http://schemas.openxmlformats.org/officeDocument/2006/relationships/slideLayout" Target="../slideLayouts/slideLayout5.xml"/><Relationship Id="rId13" Type="http://schemas.openxmlformats.org/officeDocument/2006/relationships/image" Target="../media/image21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24.png"/><Relationship Id="rId10" Type="http://schemas.openxmlformats.org/officeDocument/2006/relationships/image" Target="../media/image23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7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0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-217" y="959709"/>
            <a:ext cx="12192216" cy="4490085"/>
            <a:chOff x="-89" y="986027"/>
            <a:chExt cx="12192216" cy="4490085"/>
          </a:xfrm>
        </p:grpSpPr>
        <p:sp>
          <p:nvSpPr>
            <p:cNvPr id="23" name="object 23"/>
            <p:cNvSpPr/>
            <p:nvPr/>
          </p:nvSpPr>
          <p:spPr>
            <a:xfrm>
              <a:off x="0" y="986027"/>
              <a:ext cx="12192000" cy="4490085"/>
            </a:xfrm>
            <a:custGeom>
              <a:avLst/>
              <a:gdLst/>
              <a:ahLst/>
              <a:cxnLst/>
              <a:rect l="l" t="t" r="r" b="b"/>
              <a:pathLst>
                <a:path w="12192000" h="4490085">
                  <a:moveTo>
                    <a:pt x="12192000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12192000" y="44897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-89" y="1187195"/>
              <a:ext cx="12192216" cy="1047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216648" y="5917795"/>
            <a:ext cx="35382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Xiang Zhang</a:t>
            </a:r>
            <a:endParaRPr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1432" y="1416732"/>
            <a:ext cx="11209321" cy="750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TGCA-LLM Time-Aware Graph-Text Contrastive Alignment for Enhancing LLMs in Temporal Knowledge Graph Completion</a:t>
            </a:r>
            <a:endParaRPr lang="en-US" altLang="zh-CN" sz="2400" b="1" spc="-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690100" y="5117465"/>
            <a:ext cx="2112010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0" dirty="0">
                <a:solidFill>
                  <a:srgbClr val="1F4E79"/>
                </a:solidFill>
                <a:latin typeface="微软雅黑" panose="020B0503020204020204" charset="-122"/>
                <a:ea typeface="微软雅黑" panose="020B0503020204020204" charset="-122"/>
                <a:cs typeface="Noto Sans Mono CJK HK"/>
              </a:rPr>
              <a:t>——</a:t>
            </a:r>
            <a:r>
              <a:rPr lang="en-US" sz="1600" b="1" spc="150" dirty="0">
                <a:solidFill>
                  <a:srgbClr val="1F4E79"/>
                </a:solidFill>
                <a:latin typeface="微软雅黑" panose="020B0503020204020204" charset="-122"/>
                <a:ea typeface="微软雅黑" panose="020B0503020204020204" charset="-122"/>
                <a:cs typeface="Noto Sans Mono CJK HK"/>
              </a:rPr>
              <a:t>AAAI 2026</a:t>
            </a:r>
            <a:br>
              <a:rPr lang="en-US" sz="1600" b="1" spc="5" dirty="0">
                <a:solidFill>
                  <a:srgbClr val="1F4E79"/>
                </a:solidFill>
                <a:latin typeface="Noto Sans Mono CJK HK"/>
                <a:sym typeface="+mn-ea"/>
              </a:rPr>
            </a:br>
            <a:endParaRPr lang="en-US" sz="1600" b="1" spc="5" dirty="0">
              <a:solidFill>
                <a:srgbClr val="1F4E79"/>
              </a:solidFill>
              <a:latin typeface="Noto Sans Mono CJK HK"/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429000" y="4688840"/>
            <a:ext cx="454850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 err="1"/>
              <a:t>Code:</a:t>
            </a:r>
            <a:r>
              <a:rPr lang="en-US" altLang="zh-CN" dirty="0" err="1"/>
              <a:t>None</a:t>
            </a:r>
            <a:endParaRPr lang="en-US" altLang="zh-CN" dirty="0" err="1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30425" y="2730500"/>
            <a:ext cx="7931150" cy="139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990600"/>
            <a:ext cx="58496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48920" y="1636395"/>
            <a:ext cx="11020425" cy="2750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/>
              <a:t>  1)Existing methods have made progress in static KGs reasoning, but overlook temporal patterns in TKGs.</a:t>
            </a:r>
            <a:endParaRPr lang="en-US" altLang="zh-CN"/>
          </a:p>
          <a:p>
            <a:pPr algn="l"/>
            <a:endParaRPr lang="en-US" altLang="zh-CN"/>
          </a:p>
          <a:p>
            <a:pPr algn="l"/>
            <a:r>
              <a:rPr lang="en-US" altLang="zh-CN"/>
              <a:t>  2)Existing methods rely on ideal graph models to obtain graph embeddings as idealized structural representations. However, obtaining ideal graph models requires high-quality labeled data. Meanwhile, when the graph models are suboptimal due to the noise and longtail issues, the reasoning ability of LLMs are limited.</a:t>
            </a:r>
            <a:endParaRPr lang="en-US" altLang="zh-CN"/>
          </a:p>
          <a:p>
            <a:pPr algn="l"/>
            <a:endParaRPr lang="en-US" altLang="zh-CN"/>
          </a:p>
          <a:p>
            <a:pPr algn="l"/>
            <a:r>
              <a:rPr lang="en-US" altLang="zh-CN"/>
              <a:t> 3)Existing methods emphasize graph-language alignment but fail to incorporate temporal dimension that are essential for TKGC reasoning.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990600"/>
            <a:ext cx="5849620" cy="56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Overview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1556385"/>
            <a:ext cx="9297670" cy="5292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990600"/>
            <a:ext cx="5849620" cy="56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1524000"/>
            <a:ext cx="9225280" cy="335851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" y="4882515"/>
            <a:ext cx="4751705" cy="75628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5571490"/>
            <a:ext cx="3721100" cy="4826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8510" y="6019800"/>
            <a:ext cx="4229100" cy="6921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4200" y="5181600"/>
            <a:ext cx="4400550" cy="1339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3171189" y="990600"/>
            <a:ext cx="5849620" cy="56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595" algn="ctr">
              <a:lnSpc>
                <a:spcPct val="100000"/>
              </a:lnSpc>
              <a:spcBef>
                <a:spcPts val="95"/>
              </a:spcBef>
            </a:pPr>
            <a:r>
              <a:rPr lang="en-US"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lang="en-US" sz="36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3600" y="4114800"/>
            <a:ext cx="4768850" cy="8636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1676400"/>
            <a:ext cx="10312400" cy="23622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62400"/>
            <a:ext cx="5010150" cy="27114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28800"/>
            <a:ext cx="10915650" cy="4044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1981200"/>
            <a:ext cx="5562600" cy="3683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2200" y="2409825"/>
            <a:ext cx="5511800" cy="29781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sp>
        <p:nvSpPr>
          <p:cNvPr id="22" name="object 16"/>
          <p:cNvSpPr txBox="1"/>
          <p:nvPr/>
        </p:nvSpPr>
        <p:spPr>
          <a:xfrm>
            <a:off x="4844796" y="902774"/>
            <a:ext cx="29337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2133600"/>
            <a:ext cx="5588000" cy="3162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grpSp>
        <p:nvGrpSpPr>
          <p:cNvPr id="23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5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d66cf53-fad4-4210-83ab-f3fa70c6c52a"/>
  <p:tag name="COMMONDATA" val="eyJoZGlkIjoiNmQwZDNhOTEzOTNjOWE2ZmE5ZjgyMWJlMDgzMDhkYWE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3592</Words>
  <Application>WPS 演示</Application>
  <PresentationFormat>宽屏</PresentationFormat>
  <Paragraphs>194</Paragraphs>
  <Slides>9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7" baseType="lpstr">
      <vt:lpstr>Arial</vt:lpstr>
      <vt:lpstr>宋体</vt:lpstr>
      <vt:lpstr>Wingdings</vt:lpstr>
      <vt:lpstr>Trebuchet MS</vt:lpstr>
      <vt:lpstr>Arial</vt:lpstr>
      <vt:lpstr>Times New Roman</vt:lpstr>
      <vt:lpstr>微软雅黑</vt:lpstr>
      <vt:lpstr>Noto Sans Mono CJK HK</vt:lpstr>
      <vt:lpstr>Segoe Print</vt:lpstr>
      <vt:lpstr>Calibri</vt:lpstr>
      <vt:lpstr>Arial Unicode MS</vt:lpstr>
      <vt:lpstr>等线</vt:lpstr>
      <vt:lpstr>BatangChe</vt:lpstr>
      <vt:lpstr>Noto Sans Mono CJK HK</vt:lpstr>
      <vt:lpstr>Times New Roman</vt:lpstr>
      <vt:lpstr>Trebuchet MS</vt:lpstr>
      <vt:lpstr>MS PGothic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雯雯</cp:lastModifiedBy>
  <cp:revision>431</cp:revision>
  <dcterms:created xsi:type="dcterms:W3CDTF">2023-09-17T03:47:00Z</dcterms:created>
  <dcterms:modified xsi:type="dcterms:W3CDTF">2026-08-25T15:48:42Z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2023-09-06T16:00:00Z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2023-09-27T16:00:00Z</vt:filetime>
  </property>
  <property fmtid="{D5CDD505-2E9C-101B-9397-08002B2CF9AE}" pid="5" name="ICV">
    <vt:lpwstr>637F99E4384743058473D0AB5B9F1424_13</vt:lpwstr>
  </property>
  <property fmtid="{D5CDD505-2E9C-101B-9397-08002B2CF9AE}" pid="6" name="KSOProductBuildVer">
    <vt:lpwstr>2052-12.1.0.28043</vt:lpwstr>
  </property>
</Properties>
</file>